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1" r:id="rId3"/>
    <p:sldId id="257" r:id="rId4"/>
    <p:sldId id="260" r:id="rId5"/>
    <p:sldId id="276" r:id="rId6"/>
    <p:sldId id="263" r:id="rId7"/>
    <p:sldId id="277" r:id="rId8"/>
    <p:sldId id="278" r:id="rId9"/>
    <p:sldId id="289" r:id="rId10"/>
    <p:sldId id="280" r:id="rId11"/>
    <p:sldId id="281" r:id="rId12"/>
    <p:sldId id="265" r:id="rId13"/>
    <p:sldId id="266" r:id="rId14"/>
    <p:sldId id="282" r:id="rId15"/>
    <p:sldId id="269" r:id="rId16"/>
    <p:sldId id="270" r:id="rId17"/>
    <p:sldId id="287" r:id="rId18"/>
    <p:sldId id="288" r:id="rId19"/>
    <p:sldId id="283" r:id="rId20"/>
    <p:sldId id="272" r:id="rId21"/>
    <p:sldId id="284" r:id="rId22"/>
    <p:sldId id="285" r:id="rId23"/>
    <p:sldId id="286" r:id="rId24"/>
    <p:sldId id="273" r:id="rId25"/>
    <p:sldId id="274" r:id="rId26"/>
    <p:sldId id="275" r:id="rId27"/>
    <p:sldId id="258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EE3298-0C42-46DC-AA25-1F04908B7F87}">
          <p14:sldIdLst>
            <p14:sldId id="256"/>
            <p14:sldId id="261"/>
            <p14:sldId id="257"/>
            <p14:sldId id="260"/>
            <p14:sldId id="276"/>
            <p14:sldId id="263"/>
            <p14:sldId id="277"/>
            <p14:sldId id="278"/>
            <p14:sldId id="289"/>
            <p14:sldId id="280"/>
            <p14:sldId id="281"/>
            <p14:sldId id="265"/>
            <p14:sldId id="266"/>
            <p14:sldId id="282"/>
            <p14:sldId id="269"/>
            <p14:sldId id="270"/>
            <p14:sldId id="287"/>
            <p14:sldId id="288"/>
            <p14:sldId id="283"/>
            <p14:sldId id="272"/>
            <p14:sldId id="284"/>
            <p14:sldId id="285"/>
            <p14:sldId id="286"/>
            <p14:sldId id="273"/>
            <p14:sldId id="274"/>
            <p14:sldId id="275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4C9E"/>
    <a:srgbClr val="344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139BB-90B7-4B17-AEB4-E5DE28FDD983}" type="datetimeFigureOut">
              <a:rPr lang="de-DE" smtClean="0"/>
              <a:t>07.08.2023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DC693-D523-4FFB-AE4F-FBD9927D943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7762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354C9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185A-4BBF-4885-9254-006F3AAB82E0}" type="datetime1">
              <a:rPr lang="de-DE" smtClean="0"/>
              <a:t>07.08.2023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Embedded Systems Entrepreneurship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BB2B-374A-448A-9F32-1D28D55F75A1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55" y="5515374"/>
            <a:ext cx="1339273" cy="5423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5441260"/>
            <a:ext cx="2743200" cy="61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44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54C9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9DCB8-B75B-400F-B212-20693E8D2485}" type="datetime1">
              <a:rPr lang="de-DE" smtClean="0"/>
              <a:t>07.08.2023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Embedded Systems Entrepreneurship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BB2B-374A-448A-9F32-1D28D55F75A1}" type="slidenum">
              <a:rPr lang="de-DE" smtClean="0"/>
              <a:t>‹#›</a:t>
            </a:fld>
            <a:endParaRPr lang="de-DE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723" y="529448"/>
            <a:ext cx="1199703" cy="4858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151" y="-46182"/>
            <a:ext cx="2536849" cy="57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41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354C9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7111C-382E-4145-A47C-51F5093EF409}" type="datetime1">
              <a:rPr lang="de-DE" smtClean="0"/>
              <a:t>07.08.2023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Embedded Systems Entrepreneurship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BB2B-374A-448A-9F32-1D28D55F75A1}" type="slidenum">
              <a:rPr lang="de-DE" smtClean="0"/>
              <a:t>‹#›</a:t>
            </a:fld>
            <a:endParaRPr lang="de-DE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55" y="5515374"/>
            <a:ext cx="1339273" cy="5423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5441260"/>
            <a:ext cx="2743200" cy="61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04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54C9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68E3-16D2-44A2-8BFB-3AE72B0137A9}" type="datetime1">
              <a:rPr lang="de-DE" smtClean="0"/>
              <a:t>07.08.2023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Embedded Systems Entrepreneurship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BB2B-374A-448A-9F32-1D28D55F75A1}" type="slidenum">
              <a:rPr lang="de-DE" smtClean="0"/>
              <a:t>‹#›</a:t>
            </a:fld>
            <a:endParaRPr lang="de-DE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723" y="529448"/>
            <a:ext cx="1199703" cy="4858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151" y="-46182"/>
            <a:ext cx="2536849" cy="57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21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44A9A"/>
                </a:solidFill>
              </a:defRPr>
            </a:lvl1pPr>
          </a:lstStyle>
          <a:p>
            <a:fld id="{45BB628F-89EC-4C49-8219-8774AABEF000}" type="datetime1">
              <a:rPr lang="de-DE" smtClean="0"/>
              <a:t>07.08.2023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354C9E"/>
                </a:solidFill>
              </a:defRPr>
            </a:lvl1pPr>
          </a:lstStyle>
          <a:p>
            <a:r>
              <a:rPr lang="de-DE"/>
              <a:t>Embedded Systems Entrepreneurship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54C9E"/>
                </a:solidFill>
              </a:defRPr>
            </a:lvl1pPr>
          </a:lstStyle>
          <a:p>
            <a:fld id="{E413BB2B-374A-448A-9F32-1D28D55F75A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70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54C9E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03E2B-41CC-479A-9046-CD052ED55311}" type="datetime1">
              <a:rPr lang="de-DE" smtClean="0"/>
              <a:t>07.08.2023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BB2B-374A-448A-9F32-1D28D55F75A1}" type="slidenum">
              <a:rPr lang="de-DE" smtClean="0"/>
              <a:t>1</a:t>
            </a:fld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Embedded Systems Entrepreneurship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5A7AE-1173-D6CC-138F-AE012CD0B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695" y="928828"/>
            <a:ext cx="5761905" cy="225714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91C4D2A-2AC7-F3D0-6114-BF8DBD6900D5}"/>
              </a:ext>
            </a:extLst>
          </p:cNvPr>
          <p:cNvSpPr txBox="1">
            <a:spLocks/>
          </p:cNvSpPr>
          <p:nvPr/>
        </p:nvSpPr>
        <p:spPr>
          <a:xfrm>
            <a:off x="838200" y="310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354C9E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de-DE" dirty="0"/>
              <a:t>Technical </a:t>
            </a:r>
            <a:r>
              <a:rPr lang="de-DE" dirty="0" err="1"/>
              <a:t>Presentation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609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 1  | Data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0790" y="1825625"/>
            <a:ext cx="3017810" cy="4351338"/>
          </a:xfrm>
        </p:spPr>
        <p:txBody>
          <a:bodyPr/>
          <a:lstStyle/>
          <a:p>
            <a:r>
              <a:rPr lang="de-DE" dirty="0"/>
              <a:t>Linear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Still</a:t>
            </a:r>
          </a:p>
          <a:p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68E3-16D2-44A2-8BFB-3AE72B0137A9}" type="datetime1">
              <a:rPr lang="de-DE" smtClean="0"/>
              <a:t>07.08.2023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Embedded Systems Entrepreneurship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BB2B-374A-448A-9F32-1D28D55F75A1}" type="slidenum">
              <a:rPr lang="de-DE" smtClean="0"/>
              <a:t>10</a:t>
            </a:fld>
            <a:endParaRPr lang="de-DE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78293B-9D44-F4BF-F9E3-83A39E5F15CD}"/>
              </a:ext>
            </a:extLst>
          </p:cNvPr>
          <p:cNvSpPr txBox="1">
            <a:spLocks/>
          </p:cNvSpPr>
          <p:nvPr/>
        </p:nvSpPr>
        <p:spPr>
          <a:xfrm>
            <a:off x="4587095" y="1825625"/>
            <a:ext cx="30178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Ramp Up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Ramp Down</a:t>
            </a:r>
          </a:p>
          <a:p>
            <a:endParaRPr lang="de-D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77B0CA2-73C5-4290-3185-F8351509B0C0}"/>
              </a:ext>
            </a:extLst>
          </p:cNvPr>
          <p:cNvSpPr txBox="1">
            <a:spLocks/>
          </p:cNvSpPr>
          <p:nvPr/>
        </p:nvSpPr>
        <p:spPr>
          <a:xfrm>
            <a:off x="7775992" y="1825625"/>
            <a:ext cx="33952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Trajectory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7EBDB35-8DD8-97D9-5433-753E8A70A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194" y="2461654"/>
            <a:ext cx="1948525" cy="14348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08E5DF-A87B-4E15-EC93-953422B95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758" y="4528779"/>
            <a:ext cx="1270445" cy="12704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961F7B3-57BF-9A66-6A24-6FCCEFF31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864" y="2363024"/>
            <a:ext cx="1876425" cy="15335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15F756A-7480-1D7B-D0CA-CE0348122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714" y="4433948"/>
            <a:ext cx="1933575" cy="1590675"/>
          </a:xfrm>
          <a:prstGeom prst="rect">
            <a:avLst/>
          </a:prstGeom>
        </p:spPr>
      </p:pic>
      <p:sp>
        <p:nvSpPr>
          <p:cNvPr id="34" name="AutoShape 20" descr="Garbage Truck icon">
            <a:extLst>
              <a:ext uri="{FF2B5EF4-FFF2-40B4-BE49-F238E27FC236}">
                <a16:creationId xmlns:a16="http://schemas.microsoft.com/office/drawing/2014/main" id="{7CB5EDAB-AF74-6041-248B-71CD272571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27593FE-DBD9-BF4A-60E1-7D6D92867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6575" y="2562215"/>
            <a:ext cx="2668667" cy="266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02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 1  |  Data Flow in Software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68E3-16D2-44A2-8BFB-3AE72B0137A9}" type="datetime1">
              <a:rPr lang="de-DE" smtClean="0"/>
              <a:t>07.08.2023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Embedded Systems Entrepreneurship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BB2B-374A-448A-9F32-1D28D55F75A1}" type="slidenum">
              <a:rPr lang="de-DE" smtClean="0"/>
              <a:t>11</a:t>
            </a:fld>
            <a:endParaRPr lang="de-D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D7D81E-0498-B19A-BD77-8E25868C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864" y="1523113"/>
            <a:ext cx="8514272" cy="47631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0333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Phase 2  |  </a:t>
            </a:r>
            <a:r>
              <a:rPr lang="de-DE" dirty="0" err="1"/>
              <a:t>Implementing</a:t>
            </a:r>
            <a:r>
              <a:rPr lang="de-DE" dirty="0"/>
              <a:t> Sleep and </a:t>
            </a:r>
            <a:br>
              <a:rPr lang="de-DE" dirty="0"/>
            </a:br>
            <a:r>
              <a:rPr lang="de-DE" dirty="0"/>
              <a:t>Wake-on-Interrupt</a:t>
            </a:r>
            <a:br>
              <a:rPr lang="de-DE" dirty="0"/>
            </a:b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10515599" cy="4351338"/>
          </a:xfrm>
        </p:spPr>
        <p:txBody>
          <a:bodyPr/>
          <a:lstStyle/>
          <a:p>
            <a:r>
              <a:rPr lang="de-DE" dirty="0" err="1"/>
              <a:t>Earl‘s</a:t>
            </a:r>
            <a:r>
              <a:rPr lang="de-DE" dirty="0"/>
              <a:t> Arduino Core </a:t>
            </a:r>
            <a:r>
              <a:rPr lang="de-DE" dirty="0" err="1"/>
              <a:t>did</a:t>
            </a:r>
            <a:r>
              <a:rPr lang="de-DE" dirty="0"/>
              <a:t> not </a:t>
            </a:r>
            <a:r>
              <a:rPr lang="de-DE" dirty="0" err="1"/>
              <a:t>natively</a:t>
            </a:r>
            <a:r>
              <a:rPr lang="de-DE" dirty="0"/>
              <a:t> support Sleep </a:t>
            </a:r>
            <a:r>
              <a:rPr lang="de-DE" dirty="0" err="1"/>
              <a:t>Functionality</a:t>
            </a:r>
            <a:endParaRPr lang="de-DE" dirty="0"/>
          </a:p>
          <a:p>
            <a:endParaRPr lang="de-DE" dirty="0"/>
          </a:p>
          <a:p>
            <a:r>
              <a:rPr lang="de-DE" dirty="0"/>
              <a:t>A </a:t>
            </a:r>
            <a:r>
              <a:rPr lang="de-DE" dirty="0" err="1"/>
              <a:t>new</a:t>
            </a:r>
            <a:r>
              <a:rPr lang="de-DE" dirty="0"/>
              <a:t> Arduino </a:t>
            </a:r>
            <a:r>
              <a:rPr lang="de-DE" dirty="0" err="1"/>
              <a:t>core</a:t>
            </a:r>
            <a:r>
              <a:rPr lang="de-DE" dirty="0"/>
              <a:t> was </a:t>
            </a:r>
            <a:r>
              <a:rPr lang="de-DE" dirty="0" err="1"/>
              <a:t>built</a:t>
            </a:r>
            <a:r>
              <a:rPr lang="de-DE" dirty="0"/>
              <a:t> on top </a:t>
            </a:r>
            <a:r>
              <a:rPr lang="de-DE" dirty="0" err="1"/>
              <a:t>of</a:t>
            </a:r>
            <a:r>
              <a:rPr lang="de-DE" dirty="0"/>
              <a:t> Earls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Sleep </a:t>
            </a:r>
            <a:r>
              <a:rPr lang="de-DE" dirty="0" err="1"/>
              <a:t>functionality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Raspberry Pico SDK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enabled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pt-BR" i="1" dirty="0"/>
              <a:t>sleep_goto_dormant_until </a:t>
            </a:r>
            <a:r>
              <a:rPr lang="pt-BR" dirty="0"/>
              <a:t>which put pico to sleep until there is an interrupt in the particular GPIO pin. </a:t>
            </a:r>
            <a:endParaRPr lang="de-DE" i="1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68E3-16D2-44A2-8BFB-3AE72B0137A9}" type="datetime1">
              <a:rPr lang="de-DE" smtClean="0"/>
              <a:t>07.08.2023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Embedded Systems Entrepreneurship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BB2B-374A-448A-9F32-1D28D55F75A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536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Phase 3  |  ML Model Training &amp; </a:t>
            </a:r>
            <a:r>
              <a:rPr lang="de-DE" dirty="0" err="1"/>
              <a:t>Testing</a:t>
            </a:r>
            <a:r>
              <a:rPr lang="de-DE" dirty="0"/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68E3-16D2-44A2-8BFB-3AE72B0137A9}" type="datetime1">
              <a:rPr lang="de-DE" smtClean="0"/>
              <a:t>07.08.2023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Embedded Systems Entrepreneurship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BB2B-374A-448A-9F32-1D28D55F75A1}" type="slidenum">
              <a:rPr lang="de-DE" smtClean="0"/>
              <a:t>13</a:t>
            </a:fld>
            <a:endParaRPr lang="de-DE"/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DAA1B234-173B-BB76-6AA5-D427C4C02D3A}"/>
              </a:ext>
            </a:extLst>
          </p:cNvPr>
          <p:cNvSpPr/>
          <p:nvPr/>
        </p:nvSpPr>
        <p:spPr>
          <a:xfrm>
            <a:off x="163902" y="2926824"/>
            <a:ext cx="3144475" cy="13387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Data Acquisition &amp; Preprocessing</a:t>
            </a:r>
            <a:endParaRPr lang="en-DE" b="1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D074C100-7D1A-BB91-97D1-BF2D40137AE6}"/>
              </a:ext>
            </a:extLst>
          </p:cNvPr>
          <p:cNvSpPr/>
          <p:nvPr/>
        </p:nvSpPr>
        <p:spPr>
          <a:xfrm>
            <a:off x="2518913" y="2926824"/>
            <a:ext cx="2667101" cy="13387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Feature Extraction</a:t>
            </a:r>
            <a:endParaRPr lang="en-DE" b="1" dirty="0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94435407-959A-EBFD-4FEB-DECC6D33D047}"/>
              </a:ext>
            </a:extLst>
          </p:cNvPr>
          <p:cNvSpPr/>
          <p:nvPr/>
        </p:nvSpPr>
        <p:spPr>
          <a:xfrm>
            <a:off x="4339087" y="2916094"/>
            <a:ext cx="3052206" cy="13387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ML Model Development</a:t>
            </a:r>
            <a:endParaRPr lang="en-DE" b="1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8E7D4132-A07D-9B1C-88BA-30926B226E8B}"/>
              </a:ext>
            </a:extLst>
          </p:cNvPr>
          <p:cNvSpPr/>
          <p:nvPr/>
        </p:nvSpPr>
        <p:spPr>
          <a:xfrm>
            <a:off x="6547449" y="2916094"/>
            <a:ext cx="3162749" cy="13387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Model Testing &amp; Regularization</a:t>
            </a:r>
            <a:endParaRPr lang="en-DE" b="1" dirty="0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B962823D-3F9A-4316-EE03-ADF9BC8B940A}"/>
              </a:ext>
            </a:extLst>
          </p:cNvPr>
          <p:cNvSpPr/>
          <p:nvPr/>
        </p:nvSpPr>
        <p:spPr>
          <a:xfrm>
            <a:off x="8954677" y="2916094"/>
            <a:ext cx="3052206" cy="13387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chemeClr val="tx1"/>
                </a:solidFill>
              </a:rPr>
              <a:t>TinyML</a:t>
            </a:r>
            <a:r>
              <a:rPr lang="en-GB" b="1" dirty="0">
                <a:solidFill>
                  <a:schemeClr val="tx1"/>
                </a:solidFill>
              </a:rPr>
              <a:t> Model Deployment</a:t>
            </a:r>
            <a:endParaRPr lang="en-DE" b="1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C821F9-840F-29FA-1EDE-42E7E90E9611}"/>
              </a:ext>
            </a:extLst>
          </p:cNvPr>
          <p:cNvSpPr txBox="1"/>
          <p:nvPr/>
        </p:nvSpPr>
        <p:spPr>
          <a:xfrm>
            <a:off x="755174" y="1795689"/>
            <a:ext cx="10681652" cy="56425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GB" sz="2800" dirty="0">
                <a:latin typeface="+mj-lt"/>
                <a:cs typeface="Segoe UI Light" panose="020B0502040204020203" pitchFamily="34" charset="0"/>
              </a:rPr>
              <a:t>Garbage empty process recognition using Tiny ML</a:t>
            </a:r>
            <a:endParaRPr lang="en-DE" sz="2800" dirty="0">
              <a:latin typeface="+mj-lt"/>
              <a:cs typeface="Segoe UI Light" panose="020B0502040204020203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6BD4EDFD-E09D-2CBC-9F8E-30EC394B2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73" y="4519832"/>
            <a:ext cx="9211854" cy="184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3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Phase 3  |  ML Model Training &amp; </a:t>
            </a:r>
            <a:r>
              <a:rPr lang="de-DE" dirty="0" err="1"/>
              <a:t>Testing</a:t>
            </a:r>
            <a:r>
              <a:rPr lang="de-DE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10515599" cy="4351338"/>
          </a:xfrm>
        </p:spPr>
        <p:txBody>
          <a:bodyPr/>
          <a:lstStyle/>
          <a:p>
            <a:r>
              <a:rPr lang="de-DE" dirty="0"/>
              <a:t>Data Collection and </a:t>
            </a:r>
            <a:r>
              <a:rPr lang="de-DE" dirty="0" err="1"/>
              <a:t>Cleaning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68E3-16D2-44A2-8BFB-3AE72B0137A9}" type="datetime1">
              <a:rPr lang="de-DE" smtClean="0"/>
              <a:t>07.08.2023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Embedded Systems Entrepreneurship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BB2B-374A-448A-9F32-1D28D55F75A1}" type="slidenum">
              <a:rPr lang="de-DE" smtClean="0"/>
              <a:t>14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61E337-0334-D1B5-4051-902F52944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13" y="2402616"/>
            <a:ext cx="4376738" cy="18157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644A65-B84D-FB4C-E10C-F61954B9D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79" y="2402615"/>
            <a:ext cx="4336260" cy="18157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52E1B6-8742-DD82-23EF-A9A311C16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513" y="4412682"/>
            <a:ext cx="4376738" cy="18179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D510B9-3D05-4783-E701-81973038E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778" y="4412682"/>
            <a:ext cx="4336261" cy="17695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1914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Phase 3  |  ML Model Training &amp; </a:t>
            </a:r>
            <a:r>
              <a:rPr lang="de-DE" dirty="0" err="1"/>
              <a:t>Testing</a:t>
            </a:r>
            <a:r>
              <a:rPr lang="de-DE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10515599" cy="4351338"/>
          </a:xfrm>
        </p:spPr>
        <p:txBody>
          <a:bodyPr/>
          <a:lstStyle/>
          <a:p>
            <a:r>
              <a:rPr lang="de-DE" dirty="0"/>
              <a:t>Feature </a:t>
            </a:r>
            <a:r>
              <a:rPr lang="de-DE" dirty="0" err="1"/>
              <a:t>Extraction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Classification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68E3-16D2-44A2-8BFB-3AE72B0137A9}" type="datetime1">
              <a:rPr lang="de-DE" smtClean="0"/>
              <a:t>07.08.2023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Embedded Systems Entrepreneurship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BB2B-374A-448A-9F32-1D28D55F75A1}" type="slidenum">
              <a:rPr lang="de-DE" smtClean="0"/>
              <a:t>15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1A3B94-A6B9-0A5A-F09B-E48B09EA1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213" y="2450705"/>
            <a:ext cx="6925574" cy="324008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0921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Phase 3  |  ML Model Training &amp; </a:t>
            </a:r>
            <a:r>
              <a:rPr lang="de-DE" dirty="0" err="1"/>
              <a:t>Testing</a:t>
            </a:r>
            <a:r>
              <a:rPr lang="de-DE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191666" cy="4351338"/>
          </a:xfrm>
        </p:spPr>
        <p:txBody>
          <a:bodyPr/>
          <a:lstStyle/>
          <a:p>
            <a:r>
              <a:rPr lang="de-DE" dirty="0"/>
              <a:t>Classification                                  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68E3-16D2-44A2-8BFB-3AE72B0137A9}" type="datetime1">
              <a:rPr lang="de-DE" smtClean="0"/>
              <a:t>07.08.2023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Embedded Systems Entrepreneurship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BB2B-374A-448A-9F32-1D28D55F75A1}" type="slidenum">
              <a:rPr lang="de-DE" smtClean="0"/>
              <a:t>16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EC48B1-E4E3-F488-71D8-CBA5DCAE1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730334"/>
            <a:ext cx="4984632" cy="210908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7C3A3A-BAC7-1836-3AE4-22911B92F4A5}"/>
              </a:ext>
            </a:extLst>
          </p:cNvPr>
          <p:cNvSpPr txBox="1"/>
          <p:nvPr/>
        </p:nvSpPr>
        <p:spPr>
          <a:xfrm>
            <a:off x="6095997" y="1825625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Accuracy</a:t>
            </a:r>
            <a:endParaRPr lang="en-IN" sz="2400" dirty="0"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AA292-F2E8-1650-6DF6-B8FA5C54FE3B}"/>
              </a:ext>
            </a:extLst>
          </p:cNvPr>
          <p:cNvCxnSpPr/>
          <p:nvPr/>
        </p:nvCxnSpPr>
        <p:spPr>
          <a:xfrm>
            <a:off x="5969479" y="1786958"/>
            <a:ext cx="0" cy="386463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357DB1E-D5E1-6769-B9CB-D2EF811B0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14" y="2705578"/>
            <a:ext cx="5702766" cy="213384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6760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Phase 3  |  ML Model </a:t>
            </a:r>
            <a:r>
              <a:rPr lang="de-DE" dirty="0" err="1"/>
              <a:t>Regularization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68E3-16D2-44A2-8BFB-3AE72B0137A9}" type="datetime1">
              <a:rPr lang="de-DE" smtClean="0"/>
              <a:t>07.08.2023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Embedded Systems Entrepreneurship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BB2B-374A-448A-9F32-1D28D55F75A1}" type="slidenum">
              <a:rPr lang="de-DE" smtClean="0"/>
              <a:t>17</a:t>
            </a:fld>
            <a:endParaRPr lang="de-D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A950A9-2269-8FD9-DD74-AE9C8631F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476" y="2081095"/>
            <a:ext cx="5437519" cy="26958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3855F4-2AE1-C512-7B06-86C855A30530}"/>
              </a:ext>
            </a:extLst>
          </p:cNvPr>
          <p:cNvCxnSpPr/>
          <p:nvPr/>
        </p:nvCxnSpPr>
        <p:spPr>
          <a:xfrm>
            <a:off x="5365630" y="3429000"/>
            <a:ext cx="5175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033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Phase 3  |  ML Model Training &amp; </a:t>
            </a:r>
            <a:r>
              <a:rPr lang="de-DE" dirty="0" err="1"/>
              <a:t>Testing</a:t>
            </a:r>
            <a:r>
              <a:rPr lang="de-DE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191666" cy="4351338"/>
          </a:xfrm>
        </p:spPr>
        <p:txBody>
          <a:bodyPr/>
          <a:lstStyle/>
          <a:p>
            <a:r>
              <a:rPr lang="de-DE" dirty="0"/>
              <a:t>Test </a:t>
            </a:r>
            <a:r>
              <a:rPr lang="de-DE" dirty="0" err="1"/>
              <a:t>Results</a:t>
            </a:r>
            <a:r>
              <a:rPr lang="de-DE" dirty="0"/>
              <a:t>:                               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68E3-16D2-44A2-8BFB-3AE72B0137A9}" type="datetime1">
              <a:rPr lang="de-DE" smtClean="0"/>
              <a:t>07.08.2023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Embedded Systems Entrepreneurship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BB2B-374A-448A-9F32-1D28D55F75A1}" type="slidenum">
              <a:rPr lang="de-DE" smtClean="0"/>
              <a:t>18</a:t>
            </a:fld>
            <a:endParaRPr lang="de-D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BBB959-F2BB-A50D-8860-B83F11858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627" y="2913569"/>
            <a:ext cx="8241419" cy="153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36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 4  |  </a:t>
            </a:r>
            <a:r>
              <a:rPr lang="de-DE" dirty="0" err="1"/>
              <a:t>Deployment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de-DE" dirty="0"/>
          </a:p>
          <a:p>
            <a:pPr lvl="1"/>
            <a:r>
              <a:rPr lang="de-DE" dirty="0" err="1"/>
              <a:t>Integrate</a:t>
            </a:r>
            <a:r>
              <a:rPr lang="de-DE" dirty="0"/>
              <a:t> </a:t>
            </a:r>
            <a:r>
              <a:rPr lang="de-DE" dirty="0" err="1"/>
              <a:t>TinyML</a:t>
            </a:r>
            <a:r>
              <a:rPr lang="de-DE" dirty="0"/>
              <a:t> Model </a:t>
            </a:r>
            <a:r>
              <a:rPr lang="de-DE" dirty="0" err="1"/>
              <a:t>with</a:t>
            </a:r>
            <a:r>
              <a:rPr lang="de-DE" dirty="0"/>
              <a:t> Sleep </a:t>
            </a:r>
            <a:r>
              <a:rPr lang="de-DE" dirty="0" err="1"/>
              <a:t>Functionality</a:t>
            </a:r>
            <a:r>
              <a:rPr lang="de-DE" dirty="0"/>
              <a:t> &amp; </a:t>
            </a:r>
            <a:r>
              <a:rPr lang="de-DE" dirty="0" err="1"/>
              <a:t>NodeMCU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r>
              <a:rPr lang="de-DE" dirty="0"/>
              <a:t>IoT Dashboard</a:t>
            </a:r>
          </a:p>
          <a:p>
            <a:pPr marL="457200" lvl="1" indent="0">
              <a:buNone/>
            </a:pPr>
            <a:endParaRPr lang="de-DE" dirty="0"/>
          </a:p>
          <a:p>
            <a:pPr lvl="1"/>
            <a:r>
              <a:rPr lang="de-DE" dirty="0"/>
              <a:t>Software Flowchart</a:t>
            </a:r>
          </a:p>
          <a:p>
            <a:pPr lvl="1"/>
            <a:endParaRPr lang="de-DE" dirty="0"/>
          </a:p>
          <a:p>
            <a:pPr lvl="1"/>
            <a:r>
              <a:rPr lang="de-DE" dirty="0" err="1"/>
              <a:t>Enclosure</a:t>
            </a:r>
            <a:r>
              <a:rPr lang="de-DE" dirty="0"/>
              <a:t> and </a:t>
            </a:r>
            <a:r>
              <a:rPr lang="de-DE" dirty="0" err="1"/>
              <a:t>Mounting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9DCB8-B75B-400F-B212-20693E8D2485}" type="datetime1">
              <a:rPr lang="de-DE" smtClean="0"/>
              <a:t>07.08.2023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Embedded Systems Entrepreneurship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BB2B-374A-448A-9F32-1D28D55F75A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947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75791"/>
            <a:ext cx="10515600" cy="4351338"/>
          </a:xfrm>
        </p:spPr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Technical Tasks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Development Stages</a:t>
            </a:r>
          </a:p>
          <a:p>
            <a:endParaRPr lang="de-DE" dirty="0"/>
          </a:p>
          <a:p>
            <a:r>
              <a:rPr lang="de-DE" dirty="0"/>
              <a:t>Demo</a:t>
            </a:r>
          </a:p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9DCB8-B75B-400F-B212-20693E8D2485}" type="datetime1">
              <a:rPr lang="de-DE" smtClean="0"/>
              <a:t>07.08.2023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Embedded Systems Entrepreneurship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BB2B-374A-448A-9F32-1D28D55F75A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4205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 </a:t>
            </a:r>
            <a:r>
              <a:rPr lang="en-US" dirty="0" err="1"/>
              <a:t>TinyML</a:t>
            </a:r>
            <a:r>
              <a:rPr lang="en-US" dirty="0"/>
              <a:t> Model with Sleep Functionality &amp; </a:t>
            </a:r>
            <a:r>
              <a:rPr lang="en-US" dirty="0" err="1"/>
              <a:t>NodeMCU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68E3-16D2-44A2-8BFB-3AE72B0137A9}" type="datetime1">
              <a:rPr lang="de-DE" smtClean="0"/>
              <a:t>07.08.2023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Embedded Systems Entrepreneurship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BB2B-374A-448A-9F32-1D28D55F75A1}" type="slidenum">
              <a:rPr lang="de-DE" smtClean="0"/>
              <a:t>20</a:t>
            </a:fld>
            <a:endParaRPr lang="de-DE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AE426C0-7950-4F92-F126-61010FEBB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369" y="1825625"/>
            <a:ext cx="3699294" cy="449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C178DF-F3B7-F0D9-4836-C4F1EB2C1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279" y="1825625"/>
            <a:ext cx="2562046" cy="581145"/>
          </a:xfrm>
        </p:spPr>
        <p:txBody>
          <a:bodyPr>
            <a:normAutofit fontScale="92500"/>
          </a:bodyPr>
          <a:lstStyle/>
          <a:p>
            <a:pPr marL="457200" lvl="1" indent="0">
              <a:buNone/>
            </a:pPr>
            <a:r>
              <a:rPr lang="de-DE" dirty="0"/>
              <a:t>Hardware Setup:</a:t>
            </a:r>
          </a:p>
        </p:txBody>
      </p:sp>
    </p:spTree>
    <p:extLst>
      <p:ext uri="{BB962C8B-B14F-4D97-AF65-F5344CB8AC3E}">
        <p14:creationId xmlns:p14="http://schemas.microsoft.com/office/powerpoint/2010/main" val="3103668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Phase 4  |  IoT Dashboard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10515599" cy="4351338"/>
          </a:xfrm>
        </p:spPr>
        <p:txBody>
          <a:bodyPr/>
          <a:lstStyle/>
          <a:p>
            <a:r>
              <a:rPr lang="de-DE" dirty="0"/>
              <a:t>Arduino Cloud IoT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68E3-16D2-44A2-8BFB-3AE72B0137A9}" type="datetime1">
              <a:rPr lang="de-DE" smtClean="0"/>
              <a:t>07.08.2023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Embedded Systems Entrepreneurship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BB2B-374A-448A-9F32-1D28D55F75A1}" type="slidenum">
              <a:rPr lang="de-DE" smtClean="0"/>
              <a:t>21</a:t>
            </a:fld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D5F570-FD27-8CE5-338B-87B662742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323" y="2173418"/>
            <a:ext cx="2153326" cy="400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4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Phase 4  |  Software Flowchart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68E3-16D2-44A2-8BFB-3AE72B0137A9}" type="datetime1">
              <a:rPr lang="de-DE" smtClean="0"/>
              <a:t>07.08.2023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Embedded Systems Entrepreneurship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BB2B-374A-448A-9F32-1D28D55F75A1}" type="slidenum">
              <a:rPr lang="de-DE" smtClean="0"/>
              <a:t>22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8B485A-9268-4886-AACA-382F702ECC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6860" y="1442143"/>
            <a:ext cx="7638280" cy="474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66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Phase 4  |  </a:t>
            </a:r>
            <a:r>
              <a:rPr lang="de-DE" dirty="0" err="1"/>
              <a:t>Enclosure</a:t>
            </a:r>
            <a:r>
              <a:rPr lang="de-DE" dirty="0"/>
              <a:t> and </a:t>
            </a:r>
            <a:r>
              <a:rPr lang="de-DE" dirty="0" err="1"/>
              <a:t>Mounting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68E3-16D2-44A2-8BFB-3AE72B0137A9}" type="datetime1">
              <a:rPr lang="de-DE" smtClean="0"/>
              <a:t>07.08.2023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Embedded Systems Entrepreneurship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BB2B-374A-448A-9F32-1D28D55F75A1}" type="slidenum">
              <a:rPr lang="de-DE" smtClean="0"/>
              <a:t>23</a:t>
            </a:fld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D117CB-4E67-21B0-C2AB-1DDD693506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443" y="1880558"/>
            <a:ext cx="2984313" cy="3979084"/>
          </a:xfrm>
          <a:prstGeom prst="rect">
            <a:avLst/>
          </a:prstGeom>
        </p:spPr>
      </p:pic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8A76674C-9C39-07C7-DA60-D3FAD5B9B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293382"/>
              </p:ext>
            </p:extLst>
          </p:nvPr>
        </p:nvGraphicFramePr>
        <p:xfrm>
          <a:off x="6802407" y="2911607"/>
          <a:ext cx="4282536" cy="892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512">
                  <a:extLst>
                    <a:ext uri="{9D8B030D-6E8A-4147-A177-3AD203B41FA5}">
                      <a16:colId xmlns:a16="http://schemas.microsoft.com/office/drawing/2014/main" val="579090948"/>
                    </a:ext>
                  </a:extLst>
                </a:gridCol>
                <a:gridCol w="1427512">
                  <a:extLst>
                    <a:ext uri="{9D8B030D-6E8A-4147-A177-3AD203B41FA5}">
                      <a16:colId xmlns:a16="http://schemas.microsoft.com/office/drawing/2014/main" val="3584893872"/>
                    </a:ext>
                  </a:extLst>
                </a:gridCol>
                <a:gridCol w="1427512">
                  <a:extLst>
                    <a:ext uri="{9D8B030D-6E8A-4147-A177-3AD203B41FA5}">
                      <a16:colId xmlns:a16="http://schemas.microsoft.com/office/drawing/2014/main" val="4088285441"/>
                    </a:ext>
                  </a:extLst>
                </a:gridCol>
              </a:tblGrid>
              <a:tr h="4463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Height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Length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Breadth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394156"/>
                  </a:ext>
                </a:extLst>
              </a:tr>
              <a:tr h="4463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 cm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17 cm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 cm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9912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767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Learning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10515599" cy="4351338"/>
          </a:xfrm>
        </p:spPr>
        <p:txBody>
          <a:bodyPr/>
          <a:lstStyle/>
          <a:p>
            <a:r>
              <a:rPr lang="de-DE" dirty="0" err="1"/>
              <a:t>Communicaiton</a:t>
            </a:r>
            <a:r>
              <a:rPr lang="de-DE" dirty="0"/>
              <a:t> </a:t>
            </a:r>
            <a:r>
              <a:rPr lang="de-DE" dirty="0" err="1"/>
              <a:t>Protocols</a:t>
            </a:r>
            <a:r>
              <a:rPr lang="de-DE" dirty="0"/>
              <a:t> – I2C | SPI</a:t>
            </a:r>
          </a:p>
          <a:p>
            <a:r>
              <a:rPr lang="de-DE" dirty="0"/>
              <a:t>Building Core </a:t>
            </a:r>
            <a:r>
              <a:rPr lang="de-DE" dirty="0" err="1"/>
              <a:t>for</a:t>
            </a:r>
            <a:r>
              <a:rPr lang="de-DE" dirty="0"/>
              <a:t> Arduino IDE | GCC (LINUX)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compilation</a:t>
            </a:r>
            <a:endParaRPr lang="de-DE" dirty="0"/>
          </a:p>
          <a:p>
            <a:r>
              <a:rPr lang="de-DE" dirty="0"/>
              <a:t>ML Data </a:t>
            </a:r>
            <a:r>
              <a:rPr lang="de-DE" dirty="0" err="1"/>
              <a:t>Preprocessing</a:t>
            </a:r>
            <a:endParaRPr lang="de-DE" dirty="0"/>
          </a:p>
          <a:p>
            <a:r>
              <a:rPr lang="de-DE" dirty="0"/>
              <a:t>ML </a:t>
            </a:r>
            <a:r>
              <a:rPr lang="de-DE" dirty="0" err="1"/>
              <a:t>Algorithms</a:t>
            </a:r>
            <a:endParaRPr lang="de-DE" dirty="0"/>
          </a:p>
          <a:p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Procedure</a:t>
            </a:r>
            <a:r>
              <a:rPr lang="de-DE" dirty="0"/>
              <a:t> | Software Development </a:t>
            </a:r>
            <a:r>
              <a:rPr lang="de-DE" dirty="0" err="1"/>
              <a:t>techniques</a:t>
            </a:r>
            <a:endParaRPr lang="de-DE" dirty="0"/>
          </a:p>
          <a:p>
            <a:r>
              <a:rPr lang="de-DE" dirty="0"/>
              <a:t>IOT</a:t>
            </a:r>
          </a:p>
          <a:p>
            <a:r>
              <a:rPr lang="de-DE" dirty="0"/>
              <a:t>Power Management </a:t>
            </a:r>
            <a:r>
              <a:rPr lang="de-DE" dirty="0" err="1"/>
              <a:t>strategies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68E3-16D2-44A2-8BFB-3AE72B0137A9}" type="datetime1">
              <a:rPr lang="de-DE" smtClean="0"/>
              <a:t>07.08.2023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Embedded Systems Entrepreneurship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BB2B-374A-448A-9F32-1D28D55F75A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1363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Future </a:t>
            </a:r>
            <a:r>
              <a:rPr lang="de-DE" dirty="0" err="1"/>
              <a:t>Scope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10515599" cy="435133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Improvisation</a:t>
            </a:r>
            <a:r>
              <a:rPr lang="en-GB" dirty="0"/>
              <a:t>/Regularization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ML Model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de-DE" dirty="0"/>
          </a:p>
          <a:p>
            <a:endParaRPr lang="de-DE" dirty="0"/>
          </a:p>
          <a:p>
            <a:r>
              <a:rPr lang="de-DE" dirty="0"/>
              <a:t>Integration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power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protocol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notify</a:t>
            </a:r>
            <a:r>
              <a:rPr lang="de-DE" dirty="0"/>
              <a:t> Facility Managers(e.g. NB-IOT)</a:t>
            </a:r>
          </a:p>
          <a:p>
            <a:endParaRPr lang="de-DE" dirty="0"/>
          </a:p>
          <a:p>
            <a:r>
              <a:rPr lang="de-DE" dirty="0"/>
              <a:t>Implementation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Acceleration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interrupt</a:t>
            </a:r>
            <a:r>
              <a:rPr lang="de-DE" dirty="0"/>
              <a:t> </a:t>
            </a:r>
            <a:r>
              <a:rPr lang="de-DE" dirty="0" err="1"/>
              <a:t>generations</a:t>
            </a:r>
            <a:r>
              <a:rPr lang="de-DE" dirty="0"/>
              <a:t> (Tilt Motion)</a:t>
            </a:r>
          </a:p>
          <a:p>
            <a:endParaRPr lang="de-DE" dirty="0"/>
          </a:p>
          <a:p>
            <a:r>
              <a:rPr lang="de-DE" dirty="0" err="1"/>
              <a:t>Mounting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Device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Garbage</a:t>
            </a:r>
            <a:r>
              <a:rPr lang="de-DE" dirty="0"/>
              <a:t> Can </a:t>
            </a:r>
            <a:r>
              <a:rPr lang="de-DE" dirty="0" err="1"/>
              <a:t>for</a:t>
            </a:r>
            <a:r>
              <a:rPr lang="de-DE" dirty="0"/>
              <a:t> real </a:t>
            </a:r>
            <a:r>
              <a:rPr lang="de-DE" dirty="0" err="1"/>
              <a:t>data</a:t>
            </a:r>
            <a:r>
              <a:rPr lang="de-DE" dirty="0"/>
              <a:t> and </a:t>
            </a:r>
            <a:r>
              <a:rPr lang="de-DE" dirty="0" err="1"/>
              <a:t>demonstration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68E3-16D2-44A2-8BFB-3AE72B0137A9}" type="datetime1">
              <a:rPr lang="de-DE" smtClean="0"/>
              <a:t>07.08.2023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Embedded Systems Entrepreneurship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BB2B-374A-448A-9F32-1D28D55F75A1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9262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497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Demo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68E3-16D2-44A2-8BFB-3AE72B0137A9}" type="datetime1">
              <a:rPr lang="de-DE" smtClean="0"/>
              <a:t>07.08.2023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Embedded Systems Entrepreneurship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BB2B-374A-448A-9F32-1D28D55F75A1}" type="slidenum">
              <a:rPr lang="de-DE" smtClean="0"/>
              <a:t>26</a:t>
            </a:fld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638DAB-F5AB-B950-31E9-272CB687EDB9}"/>
              </a:ext>
            </a:extLst>
          </p:cNvPr>
          <p:cNvSpPr txBox="1"/>
          <p:nvPr/>
        </p:nvSpPr>
        <p:spPr>
          <a:xfrm>
            <a:off x="2979844" y="2643247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00007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1019" y="1679922"/>
            <a:ext cx="4609962" cy="864497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/>
              <a:t>Any Questions?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7111C-382E-4145-A47C-51F5093EF409}" type="datetime1">
              <a:rPr lang="de-DE" smtClean="0"/>
              <a:t>07.08.2023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Embedded Systems Entrepreneurship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BB2B-374A-448A-9F32-1D28D55F75A1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174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5734"/>
            <a:ext cx="10515600" cy="1325563"/>
          </a:xfrm>
        </p:spPr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Technical Tasks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9DCB8-B75B-400F-B212-20693E8D2485}" type="datetime1">
              <a:rPr lang="de-DE" smtClean="0"/>
              <a:t>07.08.2023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Embedded Systems Entrepreneurship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BB2B-374A-448A-9F32-1D28D55F75A1}" type="slidenum">
              <a:rPr lang="de-DE" smtClean="0"/>
              <a:t>3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553FE-AB2F-F5FB-64A8-C16D18A77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483" y="1491807"/>
            <a:ext cx="5451034" cy="47718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6514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Development Stages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Phase 1  |  Circuit Design &amp; Data Collection</a:t>
            </a:r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Phase 2  |  </a:t>
            </a:r>
            <a:r>
              <a:rPr lang="de-DE" dirty="0" err="1"/>
              <a:t>Implementing</a:t>
            </a:r>
            <a:r>
              <a:rPr lang="de-DE" dirty="0"/>
              <a:t> Sleep and Wake-on-Interrupt</a:t>
            </a:r>
          </a:p>
          <a:p>
            <a:endParaRPr lang="de-DE" dirty="0"/>
          </a:p>
          <a:p>
            <a:r>
              <a:rPr lang="de-DE" dirty="0"/>
              <a:t>Phase 3  |  ML Model Training &amp; </a:t>
            </a:r>
            <a:r>
              <a:rPr lang="de-DE" dirty="0" err="1"/>
              <a:t>Testing</a:t>
            </a: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Phase 4  |  </a:t>
            </a:r>
            <a:r>
              <a:rPr lang="de-DE" dirty="0" err="1"/>
              <a:t>Deployment</a:t>
            </a:r>
            <a:r>
              <a:rPr lang="de-DE" dirty="0"/>
              <a:t> Module</a:t>
            </a:r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9DCB8-B75B-400F-B212-20693E8D2485}" type="datetime1">
              <a:rPr lang="de-DE" smtClean="0"/>
              <a:t>07.08.2023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Embedded Systems Entrepreneurship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BB2B-374A-448A-9F32-1D28D55F75A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84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 1  |  Circuit Design &amp; </a:t>
            </a:r>
            <a:br>
              <a:rPr lang="de-DE" dirty="0"/>
            </a:br>
            <a:r>
              <a:rPr lang="de-DE" dirty="0"/>
              <a:t>Data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de-DE" dirty="0"/>
          </a:p>
          <a:p>
            <a:pPr lvl="1"/>
            <a:r>
              <a:rPr lang="de-DE" dirty="0"/>
              <a:t>Sensor Circuit: </a:t>
            </a:r>
          </a:p>
          <a:p>
            <a:pPr lvl="2"/>
            <a:r>
              <a:rPr lang="de-DE" dirty="0"/>
              <a:t>MPU6050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Microcontroller &amp; Data Storage: </a:t>
            </a:r>
          </a:p>
          <a:p>
            <a:pPr lvl="2"/>
            <a:r>
              <a:rPr lang="de-DE" dirty="0"/>
              <a:t>Pico &amp; </a:t>
            </a:r>
            <a:r>
              <a:rPr lang="de-DE" dirty="0" err="1"/>
              <a:t>Emulated</a:t>
            </a:r>
            <a:r>
              <a:rPr lang="de-DE" dirty="0"/>
              <a:t>-EEPROM</a:t>
            </a:r>
          </a:p>
          <a:p>
            <a:pPr lvl="2"/>
            <a:r>
              <a:rPr lang="de-DE" dirty="0"/>
              <a:t>Pico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Adalogger</a:t>
            </a:r>
            <a:r>
              <a:rPr lang="de-DE" dirty="0"/>
              <a:t> &amp; SD Card</a:t>
            </a:r>
          </a:p>
          <a:p>
            <a:pPr marL="457200" lvl="1" indent="0">
              <a:buNone/>
            </a:pPr>
            <a:endParaRPr lang="de-DE" dirty="0"/>
          </a:p>
          <a:p>
            <a:pPr lvl="1"/>
            <a:r>
              <a:rPr lang="de-DE" dirty="0"/>
              <a:t>Data Collection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Data Flow in Software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9DCB8-B75B-400F-B212-20693E8D2485}" type="datetime1">
              <a:rPr lang="de-DE" smtClean="0"/>
              <a:t>07.08.2023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Embedded Systems Entrepreneurship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BB2B-374A-448A-9F32-1D28D55F75A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0340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 1  |  Sensor Circuit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435765" cy="4351338"/>
          </a:xfrm>
        </p:spPr>
        <p:txBody>
          <a:bodyPr/>
          <a:lstStyle/>
          <a:p>
            <a:r>
              <a:rPr lang="de-DE" dirty="0"/>
              <a:t>MPU6050 IMU</a:t>
            </a:r>
          </a:p>
          <a:p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68E3-16D2-44A2-8BFB-3AE72B0137A9}" type="datetime1">
              <a:rPr lang="de-DE" smtClean="0"/>
              <a:t>07.08.2023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Embedded Systems Entrepreneurship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BB2B-374A-448A-9F32-1D28D55F75A1}" type="slidenum">
              <a:rPr lang="de-DE" smtClean="0"/>
              <a:t>6</a:t>
            </a:fld>
            <a:endParaRPr lang="de-DE"/>
          </a:p>
        </p:txBody>
      </p:sp>
      <p:pic>
        <p:nvPicPr>
          <p:cNvPr id="3074" name="Picture 2" descr="MPU 6050 Modul 3 Achsen Analog Gyro Sensoren Beschleunigungsmesser 3-5V :  Amazon.de: Gewerbe, Industrie &amp; Wissenschaft">
            <a:extLst>
              <a:ext uri="{FF2B5EF4-FFF2-40B4-BE49-F238E27FC236}">
                <a16:creationId xmlns:a16="http://schemas.microsoft.com/office/drawing/2014/main" id="{D93DD8F7-5C2E-74B4-919C-55891F426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127" y="3040448"/>
            <a:ext cx="2177473" cy="192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5FAA27-74DA-28CD-779D-A27A929D0E1C}"/>
              </a:ext>
            </a:extLst>
          </p:cNvPr>
          <p:cNvSpPr txBox="1"/>
          <p:nvPr/>
        </p:nvSpPr>
        <p:spPr>
          <a:xfrm>
            <a:off x="6422642" y="2114821"/>
            <a:ext cx="516199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just">
              <a:buNone/>
            </a:pPr>
            <a:r>
              <a:rPr lang="de-DE" sz="2800" dirty="0">
                <a:latin typeface="+mj-lt"/>
              </a:rPr>
              <a:t>Advantages: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de-DE" sz="2800" dirty="0">
                <a:latin typeface="+mj-lt"/>
              </a:rPr>
              <a:t>Low </a:t>
            </a:r>
            <a:r>
              <a:rPr lang="en-GB" sz="2800" dirty="0">
                <a:latin typeface="+mj-lt"/>
              </a:rPr>
              <a:t>C</a:t>
            </a:r>
            <a:r>
              <a:rPr lang="de-DE" sz="2800" dirty="0" err="1">
                <a:latin typeface="+mj-lt"/>
              </a:rPr>
              <a:t>ost</a:t>
            </a:r>
            <a:endParaRPr lang="de-DE" sz="2800" dirty="0">
              <a:latin typeface="+mj-lt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de-DE" sz="2800" dirty="0">
                <a:latin typeface="+mj-lt"/>
              </a:rPr>
              <a:t>Low Power </a:t>
            </a:r>
            <a:r>
              <a:rPr lang="de-DE" sz="2800" dirty="0" err="1">
                <a:latin typeface="+mj-lt"/>
              </a:rPr>
              <a:t>Consumtion</a:t>
            </a:r>
            <a:endParaRPr lang="de-DE" sz="2800" dirty="0">
              <a:latin typeface="+mj-lt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dirty="0">
                <a:latin typeface="+mj-lt"/>
              </a:rPr>
              <a:t>Interrupt on </a:t>
            </a:r>
            <a:r>
              <a:rPr lang="de-DE" sz="2800" dirty="0" err="1">
                <a:latin typeface="+mj-lt"/>
              </a:rPr>
              <a:t>Significant</a:t>
            </a:r>
            <a:r>
              <a:rPr lang="de-DE" sz="2800" dirty="0">
                <a:latin typeface="+mj-lt"/>
              </a:rPr>
              <a:t> Motion</a:t>
            </a:r>
            <a:endParaRPr lang="en-IN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7919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 1  | Microcontroller &amp; Data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435765" cy="4351338"/>
          </a:xfrm>
        </p:spPr>
        <p:txBody>
          <a:bodyPr/>
          <a:lstStyle/>
          <a:p>
            <a:r>
              <a:rPr lang="de-DE" dirty="0"/>
              <a:t>Pico &amp; </a:t>
            </a:r>
            <a:r>
              <a:rPr lang="de-DE" dirty="0" err="1"/>
              <a:t>Emulated</a:t>
            </a:r>
            <a:r>
              <a:rPr lang="de-DE" dirty="0"/>
              <a:t>-EEPROM</a:t>
            </a:r>
          </a:p>
          <a:p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68E3-16D2-44A2-8BFB-3AE72B0137A9}" type="datetime1">
              <a:rPr lang="de-DE" smtClean="0"/>
              <a:t>07.08.2023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Embedded Systems Entrepreneurship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BB2B-374A-448A-9F32-1D28D55F75A1}" type="slidenum">
              <a:rPr lang="de-DE" smtClean="0"/>
              <a:t>7</a:t>
            </a:fld>
            <a:endParaRPr lang="de-DE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6E655E-0F6A-802A-E68D-339BED730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1209" y="2792667"/>
            <a:ext cx="5527984" cy="205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C76562-5BC0-0FFF-B2BC-142EE1281249}"/>
              </a:ext>
            </a:extLst>
          </p:cNvPr>
          <p:cNvCxnSpPr>
            <a:cxnSpLocks/>
          </p:cNvCxnSpPr>
          <p:nvPr/>
        </p:nvCxnSpPr>
        <p:spPr>
          <a:xfrm>
            <a:off x="5969479" y="1786958"/>
            <a:ext cx="0" cy="439000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B8CE8F9-3E26-81A5-88FA-DFAA430DD6E0}"/>
              </a:ext>
            </a:extLst>
          </p:cNvPr>
          <p:cNvSpPr txBox="1"/>
          <p:nvPr/>
        </p:nvSpPr>
        <p:spPr>
          <a:xfrm>
            <a:off x="6366183" y="1825624"/>
            <a:ext cx="54174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+mj-lt"/>
              </a:rPr>
              <a:t>Blocker: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EEPROM Capacity: Limited to only 4KB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Flash Memory: 2MB, also lacks a dedicated EEPROM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Write Limitations: Restricted number of writes affecting continuous data collection</a:t>
            </a:r>
            <a:endParaRPr lang="en-IN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3362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 1  | Microcontroller &amp; Data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4428577" cy="4351338"/>
          </a:xfrm>
        </p:spPr>
        <p:txBody>
          <a:bodyPr/>
          <a:lstStyle/>
          <a:p>
            <a:r>
              <a:rPr lang="de-DE" dirty="0"/>
              <a:t>Pico &amp; </a:t>
            </a:r>
            <a:r>
              <a:rPr lang="de-DE" dirty="0" err="1"/>
              <a:t>Adalogger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68E3-16D2-44A2-8BFB-3AE72B0137A9}" type="datetime1">
              <a:rPr lang="de-DE" smtClean="0"/>
              <a:t>07.08.2023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Embedded Systems Entrepreneurship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BB2B-374A-448A-9F32-1D28D55F75A1}" type="slidenum">
              <a:rPr lang="de-DE" smtClean="0"/>
              <a:t>8</a:t>
            </a:fld>
            <a:endParaRPr lang="de-D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C76562-5BC0-0FFF-B2BC-142EE1281249}"/>
              </a:ext>
            </a:extLst>
          </p:cNvPr>
          <p:cNvCxnSpPr>
            <a:cxnSpLocks/>
          </p:cNvCxnSpPr>
          <p:nvPr/>
        </p:nvCxnSpPr>
        <p:spPr>
          <a:xfrm>
            <a:off x="5969479" y="1786958"/>
            <a:ext cx="0" cy="432054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B8CE8F9-3E26-81A5-88FA-DFAA430DD6E0}"/>
              </a:ext>
            </a:extLst>
          </p:cNvPr>
          <p:cNvSpPr txBox="1"/>
          <p:nvPr/>
        </p:nvSpPr>
        <p:spPr>
          <a:xfrm>
            <a:off x="6096000" y="1874728"/>
            <a:ext cx="574231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I2C Bus 1: Real-Time Clock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I2C Bus 2: Accelerometer sensor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Write both data to SD Card via SPI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Accelerometer ODR: 100Hz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Gathering data from accelerometer and RTC and writing to SD card.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A90AECF-8B3E-1180-119B-390EAC513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1" y="2511800"/>
            <a:ext cx="3823670" cy="349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196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551AD-0C28-5933-C91A-826333490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 1  | Power Management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40643-3B54-9D87-6C3E-3656F359B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135923" y="4969565"/>
            <a:ext cx="387626" cy="410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0412C-72A3-14A3-293F-B4FA07155B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+mj-lt"/>
              </a:rPr>
              <a:t>Advantageous: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Battery Powered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High Storage Capacity: Stores approx. 1.33 million acc data cycles (~3.7 hours of continuous data at an ODR of 100Hz).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Fast Write Time: Less than 10ms, preventing data loss and increasing efficiency.</a:t>
            </a:r>
          </a:p>
          <a:p>
            <a:pPr>
              <a:lnSpc>
                <a:spcPct val="110000"/>
              </a:lnSpc>
            </a:pPr>
            <a:endParaRPr lang="en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091CF-0C52-FFFE-3606-735948E93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68E3-16D2-44A2-8BFB-3AE72B0137A9}" type="datetime1">
              <a:rPr lang="de-DE" smtClean="0"/>
              <a:t>07.08.2023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39E31-DED8-13F0-7BB6-5931D6295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Embedded Systems Entrepreneurship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CC35C-1B9B-C9EB-6B1D-124C60442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BB2B-374A-448A-9F32-1D28D55F75A1}" type="slidenum">
              <a:rPr lang="de-DE" smtClean="0"/>
              <a:t>9</a:t>
            </a:fld>
            <a:endParaRPr lang="de-D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2B162F-F78D-6940-DDA5-E8F75CC62D86}"/>
              </a:ext>
            </a:extLst>
          </p:cNvPr>
          <p:cNvSpPr txBox="1">
            <a:spLocks/>
          </p:cNvSpPr>
          <p:nvPr/>
        </p:nvSpPr>
        <p:spPr>
          <a:xfrm>
            <a:off x="838200" y="1786958"/>
            <a:ext cx="44285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Lipo</a:t>
            </a:r>
            <a:r>
              <a:rPr lang="de-DE" dirty="0"/>
              <a:t> Pico &amp; Flash Memory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2EAD00F-0668-7465-FE77-05C6EE857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55" y="2733329"/>
            <a:ext cx="49053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847BC7-D51E-38A9-97D7-035A7C591492}"/>
              </a:ext>
            </a:extLst>
          </p:cNvPr>
          <p:cNvCxnSpPr>
            <a:cxnSpLocks/>
          </p:cNvCxnSpPr>
          <p:nvPr/>
        </p:nvCxnSpPr>
        <p:spPr>
          <a:xfrm>
            <a:off x="5969479" y="1786958"/>
            <a:ext cx="0" cy="456939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113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693</Words>
  <Application>Microsoft Office PowerPoint</Application>
  <PresentationFormat>Widescreen</PresentationFormat>
  <Paragraphs>216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Times New Roman</vt:lpstr>
      <vt:lpstr>Office Theme</vt:lpstr>
      <vt:lpstr>PowerPoint Presentation</vt:lpstr>
      <vt:lpstr>Agenda</vt:lpstr>
      <vt:lpstr>Overview of Technical Tasks</vt:lpstr>
      <vt:lpstr>Development Stages</vt:lpstr>
      <vt:lpstr>Phase 1  |  Circuit Design &amp;  Data Collection</vt:lpstr>
      <vt:lpstr>Phase 1  |  Sensor Circuit</vt:lpstr>
      <vt:lpstr>Phase 1  | Microcontroller &amp; Data Storage</vt:lpstr>
      <vt:lpstr>Phase 1  | Microcontroller &amp; Data Storage</vt:lpstr>
      <vt:lpstr>Phase 1  | Power Management</vt:lpstr>
      <vt:lpstr>Phase 1  | Data Collection</vt:lpstr>
      <vt:lpstr>Phase 1  |  Data Flow in Software</vt:lpstr>
      <vt:lpstr>Phase 2  |  Implementing Sleep and  Wake-on-Interrupt </vt:lpstr>
      <vt:lpstr>Phase 3  |  ML Model Training &amp; Testing </vt:lpstr>
      <vt:lpstr>Phase 3  |  ML Model Training &amp; Testing </vt:lpstr>
      <vt:lpstr>Phase 3  |  ML Model Training &amp; Testing </vt:lpstr>
      <vt:lpstr>Phase 3  |  ML Model Training &amp; Testing </vt:lpstr>
      <vt:lpstr>Phase 3  |  ML Model Regularization</vt:lpstr>
      <vt:lpstr>Phase 3  |  ML Model Training &amp; Testing </vt:lpstr>
      <vt:lpstr>Phase 4  |  Deployment</vt:lpstr>
      <vt:lpstr>Integrate TinyML Model with Sleep Functionality &amp; NodeMCU</vt:lpstr>
      <vt:lpstr>Phase 4  |  IoT Dashboard </vt:lpstr>
      <vt:lpstr>Phase 4  |  Software Flowchart</vt:lpstr>
      <vt:lpstr>Phase 4  |  Enclosure and Mounting</vt:lpstr>
      <vt:lpstr>Learning Outcomes</vt:lpstr>
      <vt:lpstr>Future Scope</vt:lpstr>
      <vt:lpstr>Demo</vt:lpstr>
      <vt:lpstr>Any Questions?</vt:lpstr>
    </vt:vector>
  </TitlesOfParts>
  <Company>Institut für Mikrosystemtechnik - IMTEK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Dijana Ivezic</dc:creator>
  <cp:lastModifiedBy>Yaswanthkumar Sirumugai Karunakaran</cp:lastModifiedBy>
  <cp:revision>94</cp:revision>
  <dcterms:created xsi:type="dcterms:W3CDTF">2023-06-29T10:04:42Z</dcterms:created>
  <dcterms:modified xsi:type="dcterms:W3CDTF">2023-08-07T06:52:49Z</dcterms:modified>
</cp:coreProperties>
</file>